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0931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44832" y="2123449"/>
            <a:ext cx="11328041" cy="2194561"/>
          </a:xfrm>
        </p:spPr>
        <p:txBody>
          <a:bodyPr anchor="b">
            <a:normAutofit/>
          </a:bodyPr>
          <a:lstStyle>
            <a:lvl1pPr algn="ctr">
              <a:defRPr sz="64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44832" y="4318008"/>
            <a:ext cx="11328041" cy="1259840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9216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660" y="657369"/>
            <a:ext cx="12170159" cy="458016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67" y="5478306"/>
            <a:ext cx="12426391" cy="652166"/>
          </a:xfrm>
        </p:spPr>
        <p:txBody>
          <a:bodyPr anchor="b">
            <a:normAutofit/>
          </a:bodyPr>
          <a:lstStyle>
            <a:lvl1pPr algn="ctr"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403219" y="834012"/>
            <a:ext cx="11814415" cy="4230805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400"/>
            </a:lvl1pPr>
            <a:lvl2pPr marL="548640" indent="0">
              <a:buNone/>
              <a:defRPr sz="2400"/>
            </a:lvl2pPr>
            <a:lvl3pPr marL="1097280" indent="0">
              <a:buNone/>
              <a:defRPr sz="240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4" y="6130474"/>
            <a:ext cx="12424514" cy="818966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8046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4" y="730124"/>
            <a:ext cx="12424514" cy="4241213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154216"/>
            <a:ext cx="12424516" cy="1802191"/>
          </a:xfrm>
        </p:spPr>
        <p:txBody>
          <a:bodyPr anchor="ctr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43856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455" y="731520"/>
            <a:ext cx="11163302" cy="3591485"/>
          </a:xfrm>
        </p:spPr>
        <p:txBody>
          <a:bodyPr anchor="ctr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2064773" y="4332039"/>
            <a:ext cx="10502759" cy="639299"/>
          </a:xfrm>
        </p:spPr>
        <p:txBody>
          <a:bodyPr anchor="t">
            <a:normAutofit/>
          </a:bodyPr>
          <a:lstStyle>
            <a:lvl1pPr marL="0" indent="0" algn="r">
              <a:buNone/>
              <a:defRPr sz="168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3" y="5165224"/>
            <a:ext cx="12424516" cy="178739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188720" y="1061755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605659" y="3513910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477103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3" y="2552331"/>
            <a:ext cx="12424516" cy="3014202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41" y="5580667"/>
            <a:ext cx="12422639" cy="1368773"/>
          </a:xfrm>
        </p:spPr>
        <p:txBody>
          <a:bodyPr anchor="t"/>
          <a:lstStyle>
            <a:lvl1pPr marL="0" indent="0" algn="ctr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2974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1645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96554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6053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5329722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59886" y="2263140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9559886" y="3086100"/>
            <a:ext cx="3961181" cy="386334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97217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555" y="2181858"/>
            <a:ext cx="4007966" cy="221742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560" y="2181858"/>
            <a:ext cx="4007966" cy="221742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3261" y="2181858"/>
            <a:ext cx="4007966" cy="221742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096553" y="731520"/>
            <a:ext cx="12424516" cy="11645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096554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221722" y="2326702"/>
            <a:ext cx="3710842" cy="1923545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096554" y="5376442"/>
            <a:ext cx="3961181" cy="157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31346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5454891" y="2326913"/>
            <a:ext cx="3710842" cy="1929797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5329722" y="5376441"/>
            <a:ext cx="3961181" cy="15730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9560036" y="4684927"/>
            <a:ext cx="3961181" cy="69151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9690837" y="2321318"/>
            <a:ext cx="3710842" cy="1928753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9559886" y="5376439"/>
            <a:ext cx="3961181" cy="1573002"/>
          </a:xfrm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55049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268948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79682" y="731520"/>
            <a:ext cx="2741384" cy="621792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6555" y="731520"/>
            <a:ext cx="9500246" cy="621792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0871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625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44365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1" y="2113281"/>
            <a:ext cx="11508660" cy="2194576"/>
          </a:xfrm>
        </p:spPr>
        <p:txBody>
          <a:bodyPr anchor="b"/>
          <a:lstStyle>
            <a:lvl1pPr algn="ct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481" y="4307855"/>
            <a:ext cx="11508660" cy="1808465"/>
          </a:xfrm>
        </p:spPr>
        <p:txBody>
          <a:bodyPr anchor="t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854437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6555" y="2078939"/>
            <a:ext cx="6072596" cy="487050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43471" y="2078940"/>
            <a:ext cx="6077598" cy="487050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080857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554" y="2081408"/>
            <a:ext cx="6106886" cy="4978523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4182" y="2081408"/>
            <a:ext cx="6106886" cy="49785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46" y="2202305"/>
            <a:ext cx="5851613" cy="653861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46" y="2856165"/>
            <a:ext cx="5851613" cy="4093276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53960" y="2202305"/>
            <a:ext cx="5874396" cy="653860"/>
          </a:xfrm>
        </p:spPr>
        <p:txBody>
          <a:bodyPr anchor="b">
            <a:noAutofit/>
          </a:bodyPr>
          <a:lstStyle>
            <a:lvl1pPr marL="0" indent="0" algn="ctr">
              <a:buNone/>
              <a:defRPr sz="2880" b="0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53960" y="2856165"/>
            <a:ext cx="5874396" cy="4093276"/>
          </a:xfrm>
        </p:spPr>
        <p:txBody>
          <a:bodyPr anchor="t">
            <a:normAutofit/>
          </a:bodyPr>
          <a:lstStyle>
            <a:lvl1pPr>
              <a:defRPr sz="2160"/>
            </a:lvl1pPr>
            <a:lvl2pPr>
              <a:defRPr sz="1920"/>
            </a:lvl2pPr>
            <a:lvl3pPr>
              <a:defRPr sz="1680"/>
            </a:lvl3pPr>
            <a:lvl4pPr>
              <a:defRPr sz="1440"/>
            </a:lvl4pPr>
            <a:lvl5pPr>
              <a:defRPr sz="144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96825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92347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24624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520"/>
            <a:ext cx="4448267" cy="2186302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6760" y="731520"/>
            <a:ext cx="7694309" cy="621792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2917822"/>
            <a:ext cx="4448267" cy="4031617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90800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2398" y="731520"/>
            <a:ext cx="4300999" cy="62457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6555" y="731907"/>
            <a:ext cx="7121939" cy="2195206"/>
          </a:xfrm>
        </p:spPr>
        <p:txBody>
          <a:bodyPr anchor="b">
            <a:noAutofit/>
          </a:bodyPr>
          <a:lstStyle>
            <a:lvl1pPr algn="ctr">
              <a:defRPr sz="384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931062" y="916443"/>
            <a:ext cx="3930901" cy="5895386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6555" y="2927113"/>
            <a:ext cx="7121939" cy="4051361"/>
          </a:xfrm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81876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6554" y="731520"/>
            <a:ext cx="12424514" cy="116454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6554" y="2078940"/>
            <a:ext cx="12424514" cy="487050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14483" y="705993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C764DE79-268F-4C1A-8933-263129D2AF90}" type="datetimeFigureOut">
              <a:rPr lang="en-US" smtClean="0"/>
              <a:t>7/24/2024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6555" y="7059931"/>
            <a:ext cx="8007438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616814" y="7059931"/>
            <a:ext cx="904254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102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</p:sldLayoutIdLs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4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411480" indent="-367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2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864000" indent="-3240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"/>
        <a:defRPr sz="216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2312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92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6632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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2008800" indent="-25920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4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882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3346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727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tx2"/>
        </a:buClr>
        <a:buSzPct val="70000"/>
        <a:buFont typeface="Wingdings 2" charset="2"/>
        <a:buChar char=""/>
        <a:defRPr sz="168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getcompass.ai/id/appreciation-thank-you-message/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ln/>
          <a:scene3d>
            <a:camera prst="perspectiveRight"/>
            <a:lightRig rig="threePt" dir="t"/>
          </a:scene3d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079903"/>
            <a:ext cx="7477601" cy="30257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942"/>
              </a:lnSpc>
              <a:buNone/>
            </a:pPr>
            <a:r>
              <a:rPr lang="en-US" sz="635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Laptop Price Prediction for SmartTech Co.</a:t>
            </a:r>
            <a:endParaRPr lang="en-US" sz="6354" dirty="0"/>
          </a:p>
        </p:txBody>
      </p:sp>
      <p:sp>
        <p:nvSpPr>
          <p:cNvPr id="6" name="Text 3"/>
          <p:cNvSpPr/>
          <p:nvPr/>
        </p:nvSpPr>
        <p:spPr>
          <a:xfrm>
            <a:off x="6319599" y="543889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Leveraging data analytics to forecast laptop prices and guide SmartTech's product strategy.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chemeClr val="bg1"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11289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2"/>
          <p:cNvSpPr/>
          <p:nvPr/>
        </p:nvSpPr>
        <p:spPr>
          <a:xfrm>
            <a:off x="1760220" y="2174319"/>
            <a:ext cx="11109960" cy="14616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Introduction to SmartTech's Laptop Product Line</a:t>
            </a:r>
            <a:endParaRPr lang="en-US" sz="4604" dirty="0"/>
          </a:p>
        </p:txBody>
      </p:sp>
      <p:sp>
        <p:nvSpPr>
          <p:cNvPr id="5" name="Text 3"/>
          <p:cNvSpPr/>
          <p:nvPr/>
        </p:nvSpPr>
        <p:spPr>
          <a:xfrm>
            <a:off x="1760220" y="4191357"/>
            <a:ext cx="3081814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Premium Ultrabooks</a:t>
            </a:r>
            <a:endParaRPr lang="en-US" sz="2302" dirty="0"/>
          </a:p>
        </p:txBody>
      </p:sp>
      <p:sp>
        <p:nvSpPr>
          <p:cNvPr id="6" name="Text 4"/>
          <p:cNvSpPr/>
          <p:nvPr/>
        </p:nvSpPr>
        <p:spPr>
          <a:xfrm>
            <a:off x="1760220" y="4779050"/>
            <a:ext cx="33416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Sleek, lightweight designs for on-the-go professionals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651421" y="4191357"/>
            <a:ext cx="3341608" cy="731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Mid-Range Performance</a:t>
            </a:r>
            <a:endParaRPr lang="en-US" sz="2302" dirty="0"/>
          </a:p>
        </p:txBody>
      </p:sp>
      <p:sp>
        <p:nvSpPr>
          <p:cNvPr id="8" name="Text 6"/>
          <p:cNvSpPr/>
          <p:nvPr/>
        </p:nvSpPr>
        <p:spPr>
          <a:xfrm>
            <a:off x="5651421" y="5144572"/>
            <a:ext cx="33416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Balanced laptops for everyday computing needs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542621" y="4191357"/>
            <a:ext cx="3341608" cy="731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Gaming and Content Creation</a:t>
            </a:r>
            <a:endParaRPr lang="en-US" sz="2302" dirty="0"/>
          </a:p>
        </p:txBody>
      </p:sp>
      <p:sp>
        <p:nvSpPr>
          <p:cNvPr id="10" name="Text 8"/>
          <p:cNvSpPr/>
          <p:nvPr/>
        </p:nvSpPr>
        <p:spPr>
          <a:xfrm>
            <a:off x="9542621" y="5144572"/>
            <a:ext cx="334160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High-powered laptops with dedicated graphics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8074" y="2046565"/>
            <a:ext cx="3102173" cy="413635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3199" y="1824514"/>
            <a:ext cx="9306401" cy="14616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Data Collection and Preprocessing</a:t>
            </a:r>
            <a:endParaRPr lang="en-US" sz="4604" dirty="0"/>
          </a:p>
        </p:txBody>
      </p:sp>
      <p:sp>
        <p:nvSpPr>
          <p:cNvPr id="7" name="Shape 3"/>
          <p:cNvSpPr/>
          <p:nvPr/>
        </p:nvSpPr>
        <p:spPr>
          <a:xfrm>
            <a:off x="833199" y="386929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014174" y="3900011"/>
            <a:ext cx="137874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763" dirty="0"/>
          </a:p>
        </p:txBody>
      </p:sp>
      <p:sp>
        <p:nvSpPr>
          <p:cNvPr id="9" name="Text 5"/>
          <p:cNvSpPr/>
          <p:nvPr/>
        </p:nvSpPr>
        <p:spPr>
          <a:xfrm>
            <a:off x="1555313" y="3869293"/>
            <a:ext cx="3348633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Gather Historical Sales</a:t>
            </a:r>
            <a:endParaRPr lang="en-US" sz="2302" dirty="0"/>
          </a:p>
        </p:txBody>
      </p:sp>
      <p:sp>
        <p:nvSpPr>
          <p:cNvPr id="10" name="Text 6"/>
          <p:cNvSpPr/>
          <p:nvPr/>
        </p:nvSpPr>
        <p:spPr>
          <a:xfrm>
            <a:off x="1555313" y="4368046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Compile detailed records of past laptop transactions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597485" y="386929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42742" y="3900011"/>
            <a:ext cx="209431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763" dirty="0"/>
          </a:p>
        </p:txBody>
      </p:sp>
      <p:sp>
        <p:nvSpPr>
          <p:cNvPr id="13" name="Text 9"/>
          <p:cNvSpPr/>
          <p:nvPr/>
        </p:nvSpPr>
        <p:spPr>
          <a:xfrm>
            <a:off x="6319599" y="3869293"/>
            <a:ext cx="3221831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Enrich with Metadata</a:t>
            </a:r>
            <a:endParaRPr lang="en-US" sz="2302" dirty="0"/>
          </a:p>
        </p:txBody>
      </p:sp>
      <p:sp>
        <p:nvSpPr>
          <p:cNvPr id="14" name="Text 10"/>
          <p:cNvSpPr/>
          <p:nvPr/>
        </p:nvSpPr>
        <p:spPr>
          <a:xfrm>
            <a:off x="6319599" y="4368046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Incorporate technical specifications and market factors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833199" y="555093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78218" y="5581650"/>
            <a:ext cx="209788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763" dirty="0"/>
          </a:p>
        </p:txBody>
      </p:sp>
      <p:sp>
        <p:nvSpPr>
          <p:cNvPr id="17" name="Text 13"/>
          <p:cNvSpPr/>
          <p:nvPr/>
        </p:nvSpPr>
        <p:spPr>
          <a:xfrm>
            <a:off x="1555313" y="5550932"/>
            <a:ext cx="3095268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Clean and Normalize</a:t>
            </a:r>
            <a:endParaRPr lang="en-US" sz="2302" dirty="0"/>
          </a:p>
        </p:txBody>
      </p:sp>
      <p:sp>
        <p:nvSpPr>
          <p:cNvPr id="18" name="Text 14"/>
          <p:cNvSpPr/>
          <p:nvPr/>
        </p:nvSpPr>
        <p:spPr>
          <a:xfrm>
            <a:off x="1555313" y="6049685"/>
            <a:ext cx="8584287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Ensure data quality and consistency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034" y="2046565"/>
            <a:ext cx="3102173" cy="413635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490799" y="1047393"/>
            <a:ext cx="9306401" cy="14616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 Engineering and Selection</a:t>
            </a:r>
            <a:endParaRPr lang="en-US" sz="4604" dirty="0"/>
          </a:p>
        </p:txBody>
      </p:sp>
      <p:sp>
        <p:nvSpPr>
          <p:cNvPr id="7" name="Shape 3"/>
          <p:cNvSpPr/>
          <p:nvPr/>
        </p:nvSpPr>
        <p:spPr>
          <a:xfrm>
            <a:off x="4801910" y="2842260"/>
            <a:ext cx="44410" cy="4339828"/>
          </a:xfrm>
          <a:prstGeom prst="roundRect">
            <a:avLst>
              <a:gd name="adj" fmla="val 225151"/>
            </a:avLst>
          </a:prstGeom>
          <a:solidFill>
            <a:srgbClr val="BBC2DC"/>
          </a:solidFill>
          <a:ln/>
        </p:spPr>
      </p:sp>
      <p:sp>
        <p:nvSpPr>
          <p:cNvPr id="8" name="Shape 4"/>
          <p:cNvSpPr/>
          <p:nvPr/>
        </p:nvSpPr>
        <p:spPr>
          <a:xfrm>
            <a:off x="5074027" y="3319879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BBC2DC"/>
          </a:solidFill>
          <a:ln/>
        </p:spPr>
      </p:sp>
      <p:sp>
        <p:nvSpPr>
          <p:cNvPr id="9" name="Shape 5"/>
          <p:cNvSpPr/>
          <p:nvPr/>
        </p:nvSpPr>
        <p:spPr>
          <a:xfrm>
            <a:off x="4574084" y="309217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4755059" y="3122890"/>
            <a:ext cx="137874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1</a:t>
            </a:r>
            <a:endParaRPr lang="en-US" sz="2763" dirty="0"/>
          </a:p>
        </p:txBody>
      </p:sp>
      <p:sp>
        <p:nvSpPr>
          <p:cNvPr id="11" name="Text 7"/>
          <p:cNvSpPr/>
          <p:nvPr/>
        </p:nvSpPr>
        <p:spPr>
          <a:xfrm>
            <a:off x="6046113" y="3064431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 Extraction</a:t>
            </a:r>
            <a:endParaRPr lang="en-US" sz="2302" dirty="0"/>
          </a:p>
        </p:txBody>
      </p:sp>
      <p:sp>
        <p:nvSpPr>
          <p:cNvPr id="12" name="Text 8"/>
          <p:cNvSpPr/>
          <p:nvPr/>
        </p:nvSpPr>
        <p:spPr>
          <a:xfrm>
            <a:off x="6046113" y="3563183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Identify key variables driving laptop prices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5074027" y="484054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BBC2DC"/>
          </a:solidFill>
          <a:ln/>
        </p:spPr>
      </p:sp>
      <p:sp>
        <p:nvSpPr>
          <p:cNvPr id="14" name="Shape 10"/>
          <p:cNvSpPr/>
          <p:nvPr/>
        </p:nvSpPr>
        <p:spPr>
          <a:xfrm>
            <a:off x="4574084" y="461283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4719340" y="4643557"/>
            <a:ext cx="209431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2</a:t>
            </a:r>
            <a:endParaRPr lang="en-US" sz="2763" dirty="0"/>
          </a:p>
        </p:txBody>
      </p:sp>
      <p:sp>
        <p:nvSpPr>
          <p:cNvPr id="16" name="Text 12"/>
          <p:cNvSpPr/>
          <p:nvPr/>
        </p:nvSpPr>
        <p:spPr>
          <a:xfrm>
            <a:off x="6046113" y="4585097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Feature Selection</a:t>
            </a:r>
            <a:endParaRPr lang="en-US" sz="2302" dirty="0"/>
          </a:p>
        </p:txBody>
      </p:sp>
      <p:sp>
        <p:nvSpPr>
          <p:cNvPr id="17" name="Text 13"/>
          <p:cNvSpPr/>
          <p:nvPr/>
        </p:nvSpPr>
        <p:spPr>
          <a:xfrm>
            <a:off x="6046113" y="5083850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Determine the most informative predictors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5074027" y="6361212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BBC2DC"/>
          </a:solidFill>
          <a:ln/>
        </p:spPr>
      </p:sp>
      <p:sp>
        <p:nvSpPr>
          <p:cNvPr id="19" name="Shape 15"/>
          <p:cNvSpPr/>
          <p:nvPr/>
        </p:nvSpPr>
        <p:spPr>
          <a:xfrm>
            <a:off x="4574084" y="613350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4719102" y="6164223"/>
            <a:ext cx="209788" cy="4385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53"/>
              </a:lnSpc>
              <a:buNone/>
            </a:pPr>
            <a:r>
              <a:rPr lang="en-US" sz="2763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3</a:t>
            </a:r>
            <a:endParaRPr lang="en-US" sz="2763" dirty="0"/>
          </a:p>
        </p:txBody>
      </p:sp>
      <p:sp>
        <p:nvSpPr>
          <p:cNvPr id="21" name="Text 17"/>
          <p:cNvSpPr/>
          <p:nvPr/>
        </p:nvSpPr>
        <p:spPr>
          <a:xfrm>
            <a:off x="6046113" y="6105763"/>
            <a:ext cx="2971562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Model Optimization</a:t>
            </a:r>
            <a:endParaRPr lang="en-US" sz="2302" dirty="0"/>
          </a:p>
        </p:txBody>
      </p:sp>
      <p:sp>
        <p:nvSpPr>
          <p:cNvPr id="22" name="Text 18"/>
          <p:cNvSpPr/>
          <p:nvPr/>
        </p:nvSpPr>
        <p:spPr>
          <a:xfrm>
            <a:off x="6046113" y="6604516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Refine features to maximize predictive accuracy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2"/>
          <p:cNvSpPr/>
          <p:nvPr/>
        </p:nvSpPr>
        <p:spPr>
          <a:xfrm>
            <a:off x="1760220" y="2533650"/>
            <a:ext cx="9057799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Model Training and Evaluation</a:t>
            </a:r>
            <a:endParaRPr lang="en-US" sz="460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220" y="3708797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60220" y="4486394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Linear Regression</a:t>
            </a:r>
            <a:endParaRPr lang="en-US" sz="2302" dirty="0"/>
          </a:p>
        </p:txBody>
      </p:sp>
      <p:sp>
        <p:nvSpPr>
          <p:cNvPr id="7" name="Text 4"/>
          <p:cNvSpPr/>
          <p:nvPr/>
        </p:nvSpPr>
        <p:spPr>
          <a:xfrm>
            <a:off x="1760220" y="4985147"/>
            <a:ext cx="348114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Baseline model for price prediction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4625" y="3708797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574625" y="4486394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Decision Trees</a:t>
            </a:r>
            <a:endParaRPr lang="en-US" sz="2302" dirty="0"/>
          </a:p>
        </p:txBody>
      </p:sp>
      <p:sp>
        <p:nvSpPr>
          <p:cNvPr id="10" name="Text 6"/>
          <p:cNvSpPr/>
          <p:nvPr/>
        </p:nvSpPr>
        <p:spPr>
          <a:xfrm>
            <a:off x="5574625" y="4985147"/>
            <a:ext cx="348114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Capture complex nonlinear relationships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89031" y="3708797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389031" y="4486394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Ensemble Methods</a:t>
            </a:r>
            <a:endParaRPr lang="en-US" sz="2302" dirty="0"/>
          </a:p>
        </p:txBody>
      </p:sp>
      <p:sp>
        <p:nvSpPr>
          <p:cNvPr id="13" name="Text 8"/>
          <p:cNvSpPr/>
          <p:nvPr/>
        </p:nvSpPr>
        <p:spPr>
          <a:xfrm>
            <a:off x="9389031" y="4985147"/>
            <a:ext cx="348114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Combine multiple models for improved accuracy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sp>
        <p:nvSpPr>
          <p:cNvPr id="4" name="Text 2"/>
          <p:cNvSpPr/>
          <p:nvPr/>
        </p:nvSpPr>
        <p:spPr>
          <a:xfrm>
            <a:off x="1760220" y="2563892"/>
            <a:ext cx="8824555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Price Prediction Methodology</a:t>
            </a:r>
            <a:endParaRPr lang="en-US" sz="4604" dirty="0"/>
          </a:p>
        </p:txBody>
      </p:sp>
      <p:sp>
        <p:nvSpPr>
          <p:cNvPr id="5" name="Shape 3"/>
          <p:cNvSpPr/>
          <p:nvPr/>
        </p:nvSpPr>
        <p:spPr>
          <a:xfrm>
            <a:off x="1760220" y="3739039"/>
            <a:ext cx="11109960" cy="1926550"/>
          </a:xfrm>
          <a:prstGeom prst="roundRect">
            <a:avLst>
              <a:gd name="adj" fmla="val 519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767840" y="3746659"/>
            <a:ext cx="11094720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990011" y="3887510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Input Variables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41181" y="3887510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CPU, RAM, Storage, Display, Graphics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1767840" y="4383762"/>
            <a:ext cx="11094720" cy="63710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990011" y="4524613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Prediction Model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41181" y="4524613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Gradient Boosting Regression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1767840" y="5020866"/>
            <a:ext cx="11094720" cy="63710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1990011" y="5161717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Accuracy Metric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541181" y="5161717"/>
            <a:ext cx="5099209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Mean Absolute Percentage Error (MAPE)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8074" y="2046565"/>
            <a:ext cx="3102173" cy="413635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3199" y="916543"/>
            <a:ext cx="6365200" cy="73080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Insights and Findings</a:t>
            </a:r>
            <a:endParaRPr lang="en-US" sz="4604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3199" y="1980605"/>
            <a:ext cx="1110972" cy="17774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77428" y="2202775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CPU and Storage</a:t>
            </a:r>
            <a:endParaRPr lang="en-US" sz="2302" dirty="0"/>
          </a:p>
        </p:txBody>
      </p:sp>
      <p:sp>
        <p:nvSpPr>
          <p:cNvPr id="9" name="Text 4"/>
          <p:cNvSpPr/>
          <p:nvPr/>
        </p:nvSpPr>
        <p:spPr>
          <a:xfrm>
            <a:off x="2277428" y="2701528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Key drivers of laptop pricing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199" y="3758089"/>
            <a:ext cx="1110972" cy="17774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77428" y="3980259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Thermal Design</a:t>
            </a:r>
            <a:endParaRPr lang="en-US" sz="2302" dirty="0"/>
          </a:p>
        </p:txBody>
      </p:sp>
      <p:sp>
        <p:nvSpPr>
          <p:cNvPr id="12" name="Text 6"/>
          <p:cNvSpPr/>
          <p:nvPr/>
        </p:nvSpPr>
        <p:spPr>
          <a:xfrm>
            <a:off x="2277428" y="4479012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Impacts performance and cost tradeoffs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3199" y="5535573"/>
            <a:ext cx="1110972" cy="17774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77428" y="5757743"/>
            <a:ext cx="2923580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Brand Reputation</a:t>
            </a:r>
            <a:endParaRPr lang="en-US" sz="2302" dirty="0"/>
          </a:p>
        </p:txBody>
      </p:sp>
      <p:sp>
        <p:nvSpPr>
          <p:cNvPr id="15" name="Text 8"/>
          <p:cNvSpPr/>
          <p:nvPr/>
        </p:nvSpPr>
        <p:spPr>
          <a:xfrm>
            <a:off x="2277428" y="6256496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Strongly influences customer willingness to pay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7EEF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58074" y="2046565"/>
            <a:ext cx="3102173" cy="413635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833199" y="1614845"/>
            <a:ext cx="9306401" cy="14616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55"/>
              </a:lnSpc>
              <a:buNone/>
            </a:pPr>
            <a:r>
              <a:rPr lang="en-US" sz="4604" b="1" dirty="0">
                <a:solidFill>
                  <a:srgbClr val="1F1E1E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Recommendations and Next Steps</a:t>
            </a:r>
            <a:endParaRPr lang="en-US" sz="4604" dirty="0"/>
          </a:p>
        </p:txBody>
      </p:sp>
      <p:sp>
        <p:nvSpPr>
          <p:cNvPr id="7" name="Shape 3"/>
          <p:cNvSpPr/>
          <p:nvPr/>
        </p:nvSpPr>
        <p:spPr>
          <a:xfrm>
            <a:off x="833199" y="3409712"/>
            <a:ext cx="4542115" cy="1669137"/>
          </a:xfrm>
          <a:prstGeom prst="roundRect">
            <a:avLst>
              <a:gd name="adj" fmla="val 599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062990" y="3639503"/>
            <a:ext cx="3253978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Optimize Product Mix</a:t>
            </a:r>
            <a:endParaRPr lang="en-US" sz="2302" dirty="0"/>
          </a:p>
        </p:txBody>
      </p:sp>
      <p:sp>
        <p:nvSpPr>
          <p:cNvPr id="9" name="Text 5"/>
          <p:cNvSpPr/>
          <p:nvPr/>
        </p:nvSpPr>
        <p:spPr>
          <a:xfrm>
            <a:off x="1062990" y="4138255"/>
            <a:ext cx="408253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Align laptop offerings with market demands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5597485" y="3409712"/>
            <a:ext cx="4542115" cy="1669137"/>
          </a:xfrm>
          <a:prstGeom prst="roundRect">
            <a:avLst>
              <a:gd name="adj" fmla="val 5990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827276" y="3639503"/>
            <a:ext cx="2936796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Price Segmentation</a:t>
            </a:r>
            <a:endParaRPr lang="en-US" sz="2302" dirty="0"/>
          </a:p>
        </p:txBody>
      </p:sp>
      <p:sp>
        <p:nvSpPr>
          <p:cNvPr id="12" name="Text 8"/>
          <p:cNvSpPr/>
          <p:nvPr/>
        </p:nvSpPr>
        <p:spPr>
          <a:xfrm>
            <a:off x="5827276" y="4138255"/>
            <a:ext cx="408253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Tailor pricing to customer segments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833199" y="5301020"/>
            <a:ext cx="9306401" cy="1313736"/>
          </a:xfrm>
          <a:prstGeom prst="roundRect">
            <a:avLst>
              <a:gd name="adj" fmla="val 7611"/>
            </a:avLst>
          </a:prstGeom>
          <a:solidFill>
            <a:srgbClr val="D5DCF6"/>
          </a:solidFill>
          <a:ln w="7620">
            <a:solidFill>
              <a:srgbClr val="BBC2DC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62990" y="5530810"/>
            <a:ext cx="3430786" cy="3655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78"/>
              </a:lnSpc>
              <a:buNone/>
            </a:pPr>
            <a:r>
              <a:rPr lang="en-US" sz="2302" b="1" dirty="0">
                <a:solidFill>
                  <a:srgbClr val="3B3535"/>
                </a:solidFill>
                <a:latin typeface="Alexandria" pitchFamily="34" charset="0"/>
                <a:ea typeface="Alexandria" pitchFamily="34" charset="-122"/>
                <a:cs typeface="Alexandria" pitchFamily="34" charset="-120"/>
              </a:rPr>
              <a:t>Continuous Monitoring</a:t>
            </a:r>
            <a:endParaRPr lang="en-US" sz="2302" dirty="0"/>
          </a:p>
        </p:txBody>
      </p:sp>
      <p:sp>
        <p:nvSpPr>
          <p:cNvPr id="15" name="Text 11"/>
          <p:cNvSpPr/>
          <p:nvPr/>
        </p:nvSpPr>
        <p:spPr>
          <a:xfrm>
            <a:off x="1062990" y="6029563"/>
            <a:ext cx="884682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3B3535"/>
                </a:solidFill>
                <a:latin typeface="Sora" pitchFamily="34" charset="0"/>
                <a:ea typeface="Sora" pitchFamily="34" charset="-122"/>
                <a:cs typeface="Sora" pitchFamily="34" charset="-120"/>
              </a:rPr>
              <a:t>Update models as market conditions evolve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0FFA72-924A-68A8-8011-D549BC904A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2642"/>
            <a:ext cx="14630400" cy="82243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775401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145</TotalTime>
  <Words>231</Words>
  <Application>Microsoft Office PowerPoint</Application>
  <PresentationFormat>Custom</PresentationFormat>
  <Paragraphs>65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Alexandria</vt:lpstr>
      <vt:lpstr>Calisto MT</vt:lpstr>
      <vt:lpstr>Sora</vt:lpstr>
      <vt:lpstr>Wingdings 2</vt:lpstr>
      <vt:lpstr>Slate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 narayana</cp:lastModifiedBy>
  <cp:revision>2</cp:revision>
  <dcterms:created xsi:type="dcterms:W3CDTF">2024-06-02T09:40:54Z</dcterms:created>
  <dcterms:modified xsi:type="dcterms:W3CDTF">2024-07-24T10:06:59Z</dcterms:modified>
</cp:coreProperties>
</file>